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7" r:id="rId6"/>
    <p:sldId id="260" r:id="rId7"/>
    <p:sldId id="261" r:id="rId8"/>
    <p:sldId id="268" r:id="rId9"/>
    <p:sldId id="262" r:id="rId10"/>
    <p:sldId id="269" r:id="rId11"/>
    <p:sldId id="263" r:id="rId12"/>
    <p:sldId id="264" r:id="rId13"/>
    <p:sldId id="266" r:id="rId14"/>
  </p:sldIdLst>
  <p:sldSz cx="18288000" cy="10287000"/>
  <p:notesSz cx="6858000" cy="9144000"/>
  <p:embeddedFontLst>
    <p:embeddedFont>
      <p:font typeface="Public Sans" panose="020B0604020202020204" charset="0"/>
      <p:regular r:id="rId16"/>
    </p:embeddedFont>
    <p:embeddedFont>
      <p:font typeface="Public Sans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8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FFAF5-8A17-4A2F-9AD4-5577A6769552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9142B-A5E0-485C-ADF4-ACE419E4C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5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9142B-A5E0-485C-ADF4-ACE419E4CF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3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12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2.sv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9.jpeg"/><Relationship Id="rId10" Type="http://schemas.openxmlformats.org/officeDocument/2006/relationships/image" Target="../media/image20.jpeg"/><Relationship Id="rId4" Type="http://schemas.openxmlformats.org/officeDocument/2006/relationships/image" Target="../media/image3.sv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15341" y="5879598"/>
            <a:ext cx="7945318" cy="79453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68496" y="1198768"/>
            <a:ext cx="11817386" cy="2804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 INFORMASI WEBSITE PADA PROGRAM STUDI TEKNOLOGI INFORMASI UNIVERSITAS PGRI SILAMPARI MENGGUNAKAN METODE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AGILE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339187" y="7205887"/>
            <a:ext cx="2618368" cy="223031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55170" r="-5517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264508" y="740105"/>
            <a:ext cx="15994792" cy="4022395"/>
            <a:chOff x="0" y="0"/>
            <a:chExt cx="4212620" cy="1893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193599" y="8196782"/>
            <a:ext cx="1495814" cy="1036191"/>
          </a:xfrm>
          <a:custGeom>
            <a:avLst/>
            <a:gdLst/>
            <a:ahLst/>
            <a:cxnLst/>
            <a:rect l="l" t="t" r="r" b="b"/>
            <a:pathLst>
              <a:path w="1495814" h="1036191">
                <a:moveTo>
                  <a:pt x="0" y="0"/>
                </a:moveTo>
                <a:lnTo>
                  <a:pt x="1495814" y="0"/>
                </a:lnTo>
                <a:lnTo>
                  <a:pt x="1495814" y="1036191"/>
                </a:lnTo>
                <a:lnTo>
                  <a:pt x="0" y="1036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4999" y="4914900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752962" y="4947557"/>
            <a:ext cx="7438190" cy="3373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Nama			: Yeci Acsel Pakpahan </a:t>
            </a:r>
          </a:p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Nim			: 106220009</a:t>
            </a:r>
          </a:p>
          <a:p>
            <a:pPr algn="l">
              <a:lnSpc>
                <a:spcPts val="3779"/>
              </a:lnSpc>
            </a:pPr>
            <a:endParaRPr lang="en-US" sz="2800" dirty="0">
              <a:solidFill>
                <a:srgbClr val="FFFFFF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  <a:p>
            <a:pPr algn="ctr">
              <a:lnSpc>
                <a:spcPts val="3779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Studi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b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Fakultas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Sains dan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b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Universitas PGRI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b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2700" dirty="0">
                <a:solidFill>
                  <a:schemeClr val="bg1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83928" y="8355589"/>
            <a:ext cx="6158976" cy="932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Pembimbing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1 : Ahmad  </a:t>
            </a: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Marsehan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, </a:t>
            </a: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M.Kom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.</a:t>
            </a:r>
          </a:p>
          <a:p>
            <a:pPr algn="l">
              <a:lnSpc>
                <a:spcPts val="3779"/>
              </a:lnSpc>
            </a:pP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Pembimbing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2 : M. </a:t>
            </a: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Nejatullah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Sidqi, </a:t>
            </a:r>
            <a:r>
              <a:rPr lang="en-US" sz="25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M.Kom</a:t>
            </a:r>
            <a:r>
              <a:rPr lang="en-US" sz="25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2FFE6B-703E-8430-8CCA-D01617BAE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0779" y="999040"/>
            <a:ext cx="2852738" cy="2833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0200" y="1106623"/>
            <a:ext cx="5669692" cy="14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8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Latar </a:t>
            </a:r>
            <a:r>
              <a:rPr lang="en-US" sz="48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belakang</a:t>
            </a:r>
            <a:r>
              <a:rPr lang="en-US" sz="48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46604" y="1486131"/>
            <a:ext cx="15994792" cy="1257138"/>
            <a:chOff x="0" y="0"/>
            <a:chExt cx="4212620" cy="1893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201D51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161996" y="3200470"/>
            <a:ext cx="12282655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Perkembangan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perguruan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memanfaatkan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penyampaian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efisien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Program Studi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data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pengumuman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disampaikan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singkat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manual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diakses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Oleh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mengintegrasikan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Agile Scrum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fleksibel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menyesuaikan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Selain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Studi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diharapkan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kesenjangan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5460042" y="2320615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E05AC580-780E-DB55-A444-1825E0F2FC06}"/>
              </a:ext>
            </a:extLst>
          </p:cNvPr>
          <p:cNvSpPr txBox="1"/>
          <p:nvPr/>
        </p:nvSpPr>
        <p:spPr>
          <a:xfrm>
            <a:off x="6248400" y="-99934"/>
            <a:ext cx="5562600" cy="3071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86"/>
              </a:lnSpc>
            </a:pPr>
            <a:r>
              <a:rPr lang="en-US" sz="6600" b="1" dirty="0" err="1">
                <a:solidFill>
                  <a:srgbClr val="00206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Pendahuluan</a:t>
            </a:r>
            <a:endParaRPr lang="en-US" sz="6600" b="1" dirty="0">
              <a:solidFill>
                <a:srgbClr val="002060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12886"/>
              </a:lnSpc>
            </a:pPr>
            <a:r>
              <a:rPr lang="en-US" sz="6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73802" y="0"/>
            <a:ext cx="5593491" cy="1370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4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Rumusan</a:t>
            </a:r>
            <a:r>
              <a:rPr lang="en-US" sz="44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44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Masalah</a:t>
            </a:r>
            <a:r>
              <a:rPr lang="en-US" sz="44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201D51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08654" y="7840488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533400" y="1618193"/>
            <a:ext cx="8281290" cy="5473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57300" lvl="2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perancangan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pembangunan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terpusat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diakses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1257300" lvl="2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penerapan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Agile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framework Scrum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1257300" lvl="2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mendukung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penyampaian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65668" y="1652418"/>
            <a:ext cx="7469731" cy="5902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fleksibel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dirancang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agile.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lengkap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terstruktur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diakses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penyampaian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201D5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0AE07E6-D36D-7E31-85AF-A226E24C7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332767"/>
            <a:ext cx="4010081" cy="2672080"/>
          </a:xfrm>
          <a:prstGeom prst="rect">
            <a:avLst/>
          </a:prstGeom>
        </p:spPr>
      </p:pic>
      <p:sp>
        <p:nvSpPr>
          <p:cNvPr id="21" name="TextBox 5">
            <a:extLst>
              <a:ext uri="{FF2B5EF4-FFF2-40B4-BE49-F238E27FC236}">
                <a16:creationId xmlns:a16="http://schemas.microsoft.com/office/drawing/2014/main" id="{51AA264A-5B40-8781-E357-37DBF458B010}"/>
              </a:ext>
            </a:extLst>
          </p:cNvPr>
          <p:cNvSpPr txBox="1"/>
          <p:nvPr/>
        </p:nvSpPr>
        <p:spPr>
          <a:xfrm>
            <a:off x="9866551" y="0"/>
            <a:ext cx="5593491" cy="1370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4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Tujuan </a:t>
            </a:r>
            <a:r>
              <a:rPr lang="en-US" sz="44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Penelitian</a:t>
            </a:r>
            <a:r>
              <a:rPr lang="en-US" sz="44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30F94DE-5D27-97B7-9862-9F548DCEC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3112" y="1346070"/>
            <a:ext cx="2082206" cy="1712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00200" y="76728"/>
            <a:ext cx="5439724" cy="1382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4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Manfaat </a:t>
            </a:r>
            <a:r>
              <a:rPr lang="en-US" sz="4400" b="1" dirty="0" err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Penelitian</a:t>
            </a:r>
            <a:r>
              <a:rPr lang="en-US" sz="44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77064" y="962025"/>
            <a:ext cx="2564442" cy="30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99"/>
              </a:lnSpc>
            </a:pPr>
            <a:r>
              <a:rPr lang="en-US" sz="21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78766" y="2695415"/>
            <a:ext cx="12194434" cy="1595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Menambah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wawasan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bidang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khususnya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penerapan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Agile.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78765" y="5384064"/>
            <a:ext cx="12489401" cy="3257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mempermudah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mendapatkan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2.   Bagi Dosen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efesiensi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komunikasai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terkait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24200" y="2104936"/>
            <a:ext cx="314885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999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Manfaat </a:t>
            </a:r>
            <a:r>
              <a:rPr lang="en-US" sz="2999" b="1" dirty="0" err="1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Teoritis</a:t>
            </a:r>
            <a:r>
              <a:rPr lang="en-US" sz="2999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24200" y="4762656"/>
            <a:ext cx="314885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999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Manfaat </a:t>
            </a:r>
            <a:r>
              <a:rPr lang="en-US" sz="2999" b="1" dirty="0" err="1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Praktis</a:t>
            </a:r>
            <a:r>
              <a:rPr lang="en-US" sz="2999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sp>
        <p:nvSpPr>
          <p:cNvPr id="16" name="Freeform 16"/>
          <p:cNvSpPr/>
          <p:nvPr/>
        </p:nvSpPr>
        <p:spPr>
          <a:xfrm>
            <a:off x="15419208" y="2464009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586808-7771-24CF-268C-251F402B3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A68EF45-D5CF-DE58-616B-0850DE7E458F}"/>
              </a:ext>
            </a:extLst>
          </p:cNvPr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C2F4A27-8B99-4FB2-4BB9-0D1AEE73A291}"/>
                </a:ext>
              </a:extLst>
            </p:cNvPr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B4A38DF-1CE9-DC98-0B9E-225CC94AA071}"/>
                </a:ext>
              </a:extLst>
            </p:cNvPr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BB676B0-E4F3-0AFF-7119-6AE6A30DADAA}"/>
              </a:ext>
            </a:extLst>
          </p:cNvPr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C62B743-F256-8232-8106-971E68A1A77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7C93F97-0C99-88B8-41EE-B50B112DCF66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2B1E8BC9-0D67-D503-D015-C6A48ED39823}"/>
              </a:ext>
            </a:extLst>
          </p:cNvPr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E73F156-BDD2-3DA8-FA04-04F8BED10029}"/>
              </a:ext>
            </a:extLst>
          </p:cNvPr>
          <p:cNvSpPr txBox="1"/>
          <p:nvPr/>
        </p:nvSpPr>
        <p:spPr>
          <a:xfrm>
            <a:off x="3657600" y="60816"/>
            <a:ext cx="3840892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Kajian Pustaka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E9B0816-13D9-6FF5-B373-1BD0E0B0EC5A}"/>
              </a:ext>
            </a:extLst>
          </p:cNvPr>
          <p:cNvSpPr txBox="1"/>
          <p:nvPr/>
        </p:nvSpPr>
        <p:spPr>
          <a:xfrm>
            <a:off x="3657600" y="1881689"/>
            <a:ext cx="82296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759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Sistem</a:t>
            </a:r>
            <a:r>
              <a:rPr lang="en-US" sz="2400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2400" b="1" dirty="0" err="1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Informasi</a:t>
            </a:r>
            <a:r>
              <a:rPr lang="en-US" sz="2400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Website :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penyampaian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online. 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Public Sans Bold"/>
              <a:cs typeface="Times New Roman" panose="02020603050405020304" pitchFamily="18" charset="0"/>
              <a:sym typeface="Public Sans 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035ECAF-0CB4-AE7F-347B-A9B42A0D56E0}"/>
              </a:ext>
            </a:extLst>
          </p:cNvPr>
          <p:cNvSpPr txBox="1"/>
          <p:nvPr/>
        </p:nvSpPr>
        <p:spPr>
          <a:xfrm>
            <a:off x="3657600" y="3054674"/>
            <a:ext cx="82296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759"/>
              </a:lnSpc>
              <a:buFont typeface="+mj-lt"/>
              <a:buAutoNum type="arabicPeriod" startAt="2"/>
            </a:pPr>
            <a:r>
              <a:rPr lang="en-US" sz="2400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Metode Agile Scrum :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mengakomodasi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Public Sans Bold"/>
                <a:cs typeface="Times New Roman" panose="02020603050405020304" pitchFamily="18" charset="0"/>
                <a:sym typeface="Public Sans Bold"/>
              </a:rPr>
              <a:t> 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DA310175-2E3C-357D-E3A3-C74005C7643F}"/>
              </a:ext>
            </a:extLst>
          </p:cNvPr>
          <p:cNvSpPr/>
          <p:nvPr/>
        </p:nvSpPr>
        <p:spPr>
          <a:xfrm>
            <a:off x="16154400" y="1899043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BBA0B226-09F6-9FF5-836C-64741A456197}"/>
              </a:ext>
            </a:extLst>
          </p:cNvPr>
          <p:cNvSpPr txBox="1"/>
          <p:nvPr/>
        </p:nvSpPr>
        <p:spPr>
          <a:xfrm>
            <a:off x="10536172" y="21561"/>
            <a:ext cx="7218428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 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A1275570-5AE3-6834-B6E9-22AAE2DA95C4}"/>
              </a:ext>
            </a:extLst>
          </p:cNvPr>
          <p:cNvSpPr txBox="1"/>
          <p:nvPr/>
        </p:nvSpPr>
        <p:spPr>
          <a:xfrm>
            <a:off x="3657600" y="4403584"/>
            <a:ext cx="82296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759"/>
              </a:lnSpc>
              <a:buFont typeface="+mj-lt"/>
              <a:buAutoNum type="arabicPeriod" startAt="3"/>
            </a:pPr>
            <a:r>
              <a:rPr lang="en-US" sz="2400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Unified Modeling language :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 Case Diagram, Activity Diagram, Class Diagram, dan ERD. 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Public Sans Bold"/>
              <a:cs typeface="Times New Roman" panose="02020603050405020304" pitchFamily="18" charset="0"/>
              <a:sym typeface="Public Sans Bold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F2ADA14D-F272-D801-A11D-47BFECA7441A}"/>
              </a:ext>
            </a:extLst>
          </p:cNvPr>
          <p:cNvSpPr txBox="1"/>
          <p:nvPr/>
        </p:nvSpPr>
        <p:spPr>
          <a:xfrm>
            <a:off x="3673929" y="5784511"/>
            <a:ext cx="82296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2759"/>
              </a:lnSpc>
              <a:buFont typeface="+mj-lt"/>
              <a:buAutoNum type="arabicPeriod" startAt="4"/>
            </a:pPr>
            <a:r>
              <a:rPr lang="en-US" sz="2400" b="1" dirty="0">
                <a:solidFill>
                  <a:srgbClr val="FDA6C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Black Box Testing :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diuji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Black Box Testing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fungsi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berjalan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diharapkan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Public Sans Bold"/>
              <a:cs typeface="Times New Roman" panose="02020603050405020304" pitchFamily="18" charset="0"/>
              <a:sym typeface="Public Sans Bold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B2C80AA9-9AF0-F78F-B68E-CCB19B2435E4}"/>
              </a:ext>
            </a:extLst>
          </p:cNvPr>
          <p:cNvSpPr txBox="1"/>
          <p:nvPr/>
        </p:nvSpPr>
        <p:spPr>
          <a:xfrm>
            <a:off x="11125200" y="21560"/>
            <a:ext cx="3840892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C19C79A4-CB50-DE86-972C-5D4766A6EF0C}"/>
              </a:ext>
            </a:extLst>
          </p:cNvPr>
          <p:cNvSpPr txBox="1"/>
          <p:nvPr/>
        </p:nvSpPr>
        <p:spPr>
          <a:xfrm>
            <a:off x="10789508" y="98916"/>
            <a:ext cx="6965092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978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600200" y="298692"/>
            <a:ext cx="4659686" cy="1108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34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Metode </a:t>
            </a:r>
            <a:r>
              <a:rPr lang="en-US" sz="4000" b="1" dirty="0" err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Penelitian</a:t>
            </a: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77064" y="962025"/>
            <a:ext cx="2564442" cy="30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99"/>
              </a:lnSpc>
            </a:pPr>
            <a:r>
              <a:rPr lang="en-US" sz="21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99417" y="1631622"/>
            <a:ext cx="11489165" cy="5701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ct val="150000"/>
              </a:lnSpc>
              <a:buAutoNum type="arabicPeriod"/>
            </a:pP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Research and Development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R&amp;D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Agile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framework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Subjek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 Studi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melibatkan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responden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literatur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kuantitatif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dianalisis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persentase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Skala Likert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mengukur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website.</a:t>
            </a:r>
          </a:p>
          <a:p>
            <a:pPr algn="just">
              <a:lnSpc>
                <a:spcPct val="150000"/>
              </a:lnSpc>
            </a:pP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Selanjutnya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diuji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Black Box Testing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419208" y="2464009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21625" y="1624193"/>
            <a:ext cx="2357149" cy="235714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55170" r="-5517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01662" y="360595"/>
            <a:ext cx="6507750" cy="1002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25"/>
              </a:lnSpc>
            </a:pPr>
            <a:r>
              <a:rPr lang="en-US" sz="40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Tahapan</a:t>
            </a: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Agile Scrum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201D51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965527" y="3988504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22430" y="1591183"/>
            <a:ext cx="4551770" cy="469245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96510" y="1621419"/>
            <a:ext cx="4551770" cy="469245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28067" y="1591182"/>
            <a:ext cx="4551770" cy="469245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28368" y="2313986"/>
            <a:ext cx="3245940" cy="3153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Backlog :</a:t>
            </a:r>
          </a:p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login admin.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46223" y="1870582"/>
            <a:ext cx="224165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19711" y="2580378"/>
            <a:ext cx="3578309" cy="1967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Sprint Planning :</a:t>
            </a:r>
          </a:p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prioritas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menyusun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sprint</a:t>
            </a:r>
            <a:r>
              <a:rPr lang="en-US" sz="2400" dirty="0"/>
              <a:t>.</a:t>
            </a:r>
            <a:endParaRPr lang="en-US" sz="2199" dirty="0">
              <a:solidFill>
                <a:srgbClr val="201D5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723238" y="2037294"/>
            <a:ext cx="354870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40016" y="2381606"/>
            <a:ext cx="3434526" cy="2364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201D51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Sprint :</a:t>
            </a:r>
          </a:p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perancangan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pengkodean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backlog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ditentukan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1861309" y="1900102"/>
            <a:ext cx="1685284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4901271" y="542668"/>
            <a:ext cx="3108777" cy="310877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8325CFE4-2F89-40EE-599C-D28671D25500}"/>
              </a:ext>
            </a:extLst>
          </p:cNvPr>
          <p:cNvGrpSpPr/>
          <p:nvPr/>
        </p:nvGrpSpPr>
        <p:grpSpPr>
          <a:xfrm>
            <a:off x="2672462" y="5594545"/>
            <a:ext cx="4551770" cy="4692455"/>
            <a:chOff x="0" y="0"/>
            <a:chExt cx="812800" cy="812800"/>
          </a:xfrm>
        </p:grpSpPr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1893C69E-12F5-DB26-A3AA-A50BA3BA24B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38" name="TextBox 18">
              <a:extLst>
                <a:ext uri="{FF2B5EF4-FFF2-40B4-BE49-F238E27FC236}">
                  <a16:creationId xmlns:a16="http://schemas.microsoft.com/office/drawing/2014/main" id="{26465B9D-F9BA-ECE7-599F-954D14343962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44" name="TextBox 25">
            <a:extLst>
              <a:ext uri="{FF2B5EF4-FFF2-40B4-BE49-F238E27FC236}">
                <a16:creationId xmlns:a16="http://schemas.microsoft.com/office/drawing/2014/main" id="{3C6690F2-1BD2-C5AE-A35D-F2AB8BDAE69A}"/>
              </a:ext>
            </a:extLst>
          </p:cNvPr>
          <p:cNvSpPr txBox="1"/>
          <p:nvPr/>
        </p:nvSpPr>
        <p:spPr>
          <a:xfrm>
            <a:off x="3113214" y="6005276"/>
            <a:ext cx="354870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04</a:t>
            </a:r>
          </a:p>
        </p:txBody>
      </p:sp>
      <p:sp>
        <p:nvSpPr>
          <p:cNvPr id="48" name="TextBox 24">
            <a:extLst>
              <a:ext uri="{FF2B5EF4-FFF2-40B4-BE49-F238E27FC236}">
                <a16:creationId xmlns:a16="http://schemas.microsoft.com/office/drawing/2014/main" id="{D5C42802-FDE1-C37E-7B92-4397A10D0655}"/>
              </a:ext>
            </a:extLst>
          </p:cNvPr>
          <p:cNvSpPr txBox="1"/>
          <p:nvPr/>
        </p:nvSpPr>
        <p:spPr>
          <a:xfrm>
            <a:off x="3168793" y="6635555"/>
            <a:ext cx="3578309" cy="2364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Sprint Review :</a:t>
            </a:r>
          </a:p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Mengevaluasi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sprint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dikembangkan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grpSp>
        <p:nvGrpSpPr>
          <p:cNvPr id="49" name="Group 16">
            <a:extLst>
              <a:ext uri="{FF2B5EF4-FFF2-40B4-BE49-F238E27FC236}">
                <a16:creationId xmlns:a16="http://schemas.microsoft.com/office/drawing/2014/main" id="{D2B9A98A-529A-F4EA-E028-3014AF44D2D4}"/>
              </a:ext>
            </a:extLst>
          </p:cNvPr>
          <p:cNvGrpSpPr/>
          <p:nvPr/>
        </p:nvGrpSpPr>
        <p:grpSpPr>
          <a:xfrm>
            <a:off x="7899535" y="5559166"/>
            <a:ext cx="4551770" cy="4692455"/>
            <a:chOff x="0" y="0"/>
            <a:chExt cx="812800" cy="812800"/>
          </a:xfrm>
        </p:grpSpPr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072E693F-B748-CF51-A164-FC4DD9A2E65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51" name="TextBox 18">
              <a:extLst>
                <a:ext uri="{FF2B5EF4-FFF2-40B4-BE49-F238E27FC236}">
                  <a16:creationId xmlns:a16="http://schemas.microsoft.com/office/drawing/2014/main" id="{7AFFD4FF-252B-7187-139C-6CAA7990DF02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3" name="TextBox 25">
            <a:extLst>
              <a:ext uri="{FF2B5EF4-FFF2-40B4-BE49-F238E27FC236}">
                <a16:creationId xmlns:a16="http://schemas.microsoft.com/office/drawing/2014/main" id="{A879103A-F8BA-41BD-0129-02365C69D557}"/>
              </a:ext>
            </a:extLst>
          </p:cNvPr>
          <p:cNvSpPr txBox="1"/>
          <p:nvPr/>
        </p:nvSpPr>
        <p:spPr>
          <a:xfrm>
            <a:off x="8309934" y="5960741"/>
            <a:ext cx="354870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05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E417AF5D-EE60-1774-1C4B-05FC00D53DB9}"/>
              </a:ext>
            </a:extLst>
          </p:cNvPr>
          <p:cNvSpPr txBox="1"/>
          <p:nvPr/>
        </p:nvSpPr>
        <p:spPr>
          <a:xfrm>
            <a:off x="8462596" y="6680643"/>
            <a:ext cx="3578309" cy="1960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Sprint Retrospective :</a:t>
            </a:r>
          </a:p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memperbaiki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kekurangan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sprint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berikutnya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6CEAF6-355B-8AC2-BE48-258BE8F7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08064F-0CD7-7738-8D74-8D5C113B9FE1}"/>
              </a:ext>
            </a:extLst>
          </p:cNvPr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A3F5E8E-A508-00C1-974C-02D44CAAA59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59B7CE9-8071-DF89-E5B7-DF383D799562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1220530D-86E2-C8EA-1664-42C5A868B9D3}"/>
              </a:ext>
            </a:extLst>
          </p:cNvPr>
          <p:cNvSpPr txBox="1"/>
          <p:nvPr/>
        </p:nvSpPr>
        <p:spPr>
          <a:xfrm>
            <a:off x="1901662" y="360595"/>
            <a:ext cx="4450492" cy="1002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25"/>
              </a:lnSpc>
            </a:pP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Hasil </a:t>
            </a:r>
            <a:r>
              <a:rPr lang="en-US" sz="40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Penelitian</a:t>
            </a: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D150E69-E130-6C7D-871B-4BE749A241C4}"/>
              </a:ext>
            </a:extLst>
          </p:cNvPr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18C33F-A82F-8701-B0F0-8A6016D151DB}"/>
                </a:ext>
              </a:extLst>
            </p:cNvPr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201D51"/>
              </a:solidFill>
              <a:prstDash val="solid"/>
              <a:round/>
            </a:ln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D38AF68-58A1-EB82-ADE3-6802EEBBE086}"/>
                </a:ext>
              </a:extLst>
            </p:cNvPr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028B5E30-15FC-EBFD-4A6B-99EA9110BB9C}"/>
              </a:ext>
            </a:extLst>
          </p:cNvPr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173C8F2-B446-1B53-F355-0FE471807BA0}"/>
              </a:ext>
            </a:extLst>
          </p:cNvPr>
          <p:cNvSpPr/>
          <p:nvPr/>
        </p:nvSpPr>
        <p:spPr>
          <a:xfrm>
            <a:off x="4512062" y="7291972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8B3AE9D-5FEB-44F5-F104-3F1A14C78E32}"/>
              </a:ext>
            </a:extLst>
          </p:cNvPr>
          <p:cNvGrpSpPr/>
          <p:nvPr/>
        </p:nvGrpSpPr>
        <p:grpSpPr>
          <a:xfrm>
            <a:off x="67689" y="1943100"/>
            <a:ext cx="5077223" cy="5626904"/>
            <a:chOff x="0" y="0"/>
            <a:chExt cx="812800" cy="8128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759E9F1-CEE3-DDC8-C619-0C38BA267DA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2F0AB58-8946-92EC-5059-F0E63E24B4C2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C8182D82-14A9-A753-107B-A0C4E57CE36D}"/>
              </a:ext>
            </a:extLst>
          </p:cNvPr>
          <p:cNvGrpSpPr/>
          <p:nvPr/>
        </p:nvGrpSpPr>
        <p:grpSpPr>
          <a:xfrm>
            <a:off x="5412228" y="1943100"/>
            <a:ext cx="4958100" cy="5626904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7B5044A-C1CD-99FB-C2CC-32185C663DD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B61648B-B2A7-4FE9-32B2-ED0232193A8E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6A1ABD7-82C2-1202-BB2C-59755AEAE009}"/>
              </a:ext>
            </a:extLst>
          </p:cNvPr>
          <p:cNvGrpSpPr/>
          <p:nvPr/>
        </p:nvGrpSpPr>
        <p:grpSpPr>
          <a:xfrm>
            <a:off x="10637645" y="1943100"/>
            <a:ext cx="5036786" cy="5626904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3B5BB6E-484B-A85A-2E15-3B8C05D7D68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105DB32-15B7-DB29-E7B5-E0BB08C70801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38394EF2-49F7-E463-3E3C-DA23B829AC92}"/>
              </a:ext>
            </a:extLst>
          </p:cNvPr>
          <p:cNvSpPr txBox="1"/>
          <p:nvPr/>
        </p:nvSpPr>
        <p:spPr>
          <a:xfrm>
            <a:off x="708463" y="2970629"/>
            <a:ext cx="3795675" cy="4345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dikembangkan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Agile Scrum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tahapan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Backlog, Sprint Planning, Sprint, Sprint Review,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Sprint Retrospective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F2CBF6F2-AF68-A92E-EFBC-AA2B698D6B4B}"/>
              </a:ext>
            </a:extLst>
          </p:cNvPr>
          <p:cNvSpPr txBox="1"/>
          <p:nvPr/>
        </p:nvSpPr>
        <p:spPr>
          <a:xfrm>
            <a:off x="1681178" y="2400300"/>
            <a:ext cx="1685284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82FC137-93DF-460F-7AF9-1884035B270B}"/>
              </a:ext>
            </a:extLst>
          </p:cNvPr>
          <p:cNvSpPr txBox="1"/>
          <p:nvPr/>
        </p:nvSpPr>
        <p:spPr>
          <a:xfrm>
            <a:off x="6162976" y="3032542"/>
            <a:ext cx="3578309" cy="4521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/>
              <a:t>Website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media </a:t>
            </a:r>
            <a:r>
              <a:rPr lang="en-US" sz="2400" dirty="0" err="1"/>
              <a:t>penyampaian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yang </a:t>
            </a:r>
            <a:r>
              <a:rPr lang="en-US" sz="2400" dirty="0" err="1"/>
              <a:t>terintegrasi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profil</a:t>
            </a:r>
            <a:r>
              <a:rPr lang="en-US" sz="2400" dirty="0"/>
              <a:t> program </a:t>
            </a:r>
            <a:r>
              <a:rPr lang="en-US" sz="2400" dirty="0" err="1"/>
              <a:t>studi</a:t>
            </a:r>
            <a:r>
              <a:rPr lang="en-US" sz="2400" dirty="0"/>
              <a:t>,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, data </a:t>
            </a:r>
            <a:r>
              <a:rPr lang="en-US" sz="2400" dirty="0" err="1"/>
              <a:t>dosen</a:t>
            </a:r>
            <a:r>
              <a:rPr lang="en-US" sz="2400" dirty="0"/>
              <a:t>, </a:t>
            </a:r>
            <a:r>
              <a:rPr lang="en-US" sz="2400" dirty="0" err="1"/>
              <a:t>berita</a:t>
            </a:r>
            <a:r>
              <a:rPr lang="en-US" sz="2400" dirty="0"/>
              <a:t>, </a:t>
            </a:r>
            <a:r>
              <a:rPr lang="en-US" sz="2400" dirty="0" err="1"/>
              <a:t>pengumuman</a:t>
            </a:r>
            <a:r>
              <a:rPr lang="en-US" sz="2400" dirty="0"/>
              <a:t>, dan </a:t>
            </a: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dan </a:t>
            </a:r>
            <a:r>
              <a:rPr lang="en-US" sz="2400" dirty="0" err="1"/>
              <a:t>efisien</a:t>
            </a:r>
            <a:r>
              <a:rPr lang="en-US" sz="2400" dirty="0"/>
              <a:t>.</a:t>
            </a:r>
            <a:endParaRPr lang="en-US" sz="2199" dirty="0">
              <a:solidFill>
                <a:srgbClr val="201D5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54FD5C68-F3AF-658D-574E-B14FC45DECF8}"/>
              </a:ext>
            </a:extLst>
          </p:cNvPr>
          <p:cNvSpPr txBox="1"/>
          <p:nvPr/>
        </p:nvSpPr>
        <p:spPr>
          <a:xfrm>
            <a:off x="6955076" y="2648259"/>
            <a:ext cx="1685284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C6226D5-AAFE-D94F-9981-FF610BC0D141}"/>
              </a:ext>
            </a:extLst>
          </p:cNvPr>
          <p:cNvSpPr txBox="1"/>
          <p:nvPr/>
        </p:nvSpPr>
        <p:spPr>
          <a:xfrm>
            <a:off x="11636771" y="3223215"/>
            <a:ext cx="3434526" cy="3159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dua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akses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Admin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pengelola</a:t>
            </a:r>
            <a:r>
              <a:rPr lang="en-US" sz="2400" dirty="0"/>
              <a:t> data website dan User (</a:t>
            </a:r>
            <a:r>
              <a:rPr lang="en-US" sz="2400" dirty="0" err="1"/>
              <a:t>mahasiswa</a:t>
            </a:r>
            <a:r>
              <a:rPr lang="en-US" sz="2400" dirty="0"/>
              <a:t>, </a:t>
            </a:r>
            <a:r>
              <a:rPr lang="en-US" sz="2400" dirty="0" err="1"/>
              <a:t>dosen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)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mengakses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halaman</a:t>
            </a:r>
            <a:r>
              <a:rPr lang="en-US" sz="2400" dirty="0"/>
              <a:t> website.</a:t>
            </a:r>
            <a:endParaRPr lang="en-US" sz="2199" dirty="0">
              <a:solidFill>
                <a:srgbClr val="201D5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B3ADF8DD-6A7D-2E73-617A-C65C1D298316}"/>
              </a:ext>
            </a:extLst>
          </p:cNvPr>
          <p:cNvSpPr txBox="1"/>
          <p:nvPr/>
        </p:nvSpPr>
        <p:spPr>
          <a:xfrm>
            <a:off x="12420940" y="2648259"/>
            <a:ext cx="1685284" cy="35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5"/>
              </a:lnSpc>
            </a:pPr>
            <a:r>
              <a:rPr lang="en-US" sz="279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45708053-B4E8-C87D-4171-1AFF63399EC3}"/>
              </a:ext>
            </a:extLst>
          </p:cNvPr>
          <p:cNvGrpSpPr/>
          <p:nvPr/>
        </p:nvGrpSpPr>
        <p:grpSpPr>
          <a:xfrm>
            <a:off x="14901271" y="542668"/>
            <a:ext cx="3108777" cy="3108777"/>
            <a:chOff x="0" y="0"/>
            <a:chExt cx="812800" cy="8128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889ECC8-4BED-A59D-11F4-3E68BE7527C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98882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24000" y="288457"/>
            <a:ext cx="3612292" cy="1098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80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Hasil Website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11510" y="1604340"/>
            <a:ext cx="2878482" cy="116708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dirty="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15692" y="1858099"/>
            <a:ext cx="2604444" cy="713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Tampilan</a:t>
            </a:r>
            <a:r>
              <a:rPr lang="en-US" sz="21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Halaman Admin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584500" y="2771420"/>
            <a:ext cx="1513508" cy="32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"/>
              </a:lnSpc>
            </a:pPr>
            <a:r>
              <a:rPr lang="en-US" sz="2508" b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09317" y="6156985"/>
            <a:ext cx="1513508" cy="32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"/>
              </a:lnSpc>
            </a:pPr>
            <a:r>
              <a:rPr lang="en-US" sz="2508" b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sp>
        <p:nvSpPr>
          <p:cNvPr id="27" name="Freeform 27"/>
          <p:cNvSpPr/>
          <p:nvPr/>
        </p:nvSpPr>
        <p:spPr>
          <a:xfrm>
            <a:off x="269722" y="8158451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6202351" y="240795"/>
            <a:ext cx="1516026" cy="150042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105696" t="-37302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0ECBEF09-7C93-07FD-511D-C1283235A9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5" r="29215"/>
          <a:stretch>
            <a:fillRect/>
          </a:stretch>
        </p:blipFill>
        <p:spPr>
          <a:xfrm>
            <a:off x="3685229" y="1648022"/>
            <a:ext cx="2563171" cy="32010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B2D09DE-B02F-7B36-7844-04C3E02F2A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58" y="2126648"/>
            <a:ext cx="4953000" cy="248031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DA1CFC-8043-BF38-713E-D41D0568A0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2104423"/>
            <a:ext cx="5039995" cy="25025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E91C8AD-0248-C7AC-DF9F-9CA292D77E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8" y="5337332"/>
            <a:ext cx="5047615" cy="2514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12E3979-BA32-B613-78C5-31846BE6C2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302" y="5370352"/>
            <a:ext cx="4991100" cy="24485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5696121-C57A-8A88-77DC-91AA00CF9A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464" y="5370352"/>
            <a:ext cx="4787900" cy="22745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B1E84-0C8A-7C6A-7A0E-A977BFA5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C09DC1F-52BC-CDFC-808F-467825B8F029}"/>
              </a:ext>
            </a:extLst>
          </p:cNvPr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B687E0D-92A9-5CD5-2C1F-5A730C04F099}"/>
                </a:ext>
              </a:extLst>
            </p:cNvPr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89430E2-EED1-B9C6-32C0-CCDEF9B67412}"/>
                </a:ext>
              </a:extLst>
            </p:cNvPr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24580AC-84C6-4BC0-E8D5-40F45ED21654}"/>
              </a:ext>
            </a:extLst>
          </p:cNvPr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ED082C2-C41E-615C-CAEE-A0296F2DEA2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CA0C0DE-4866-1B68-8430-780813EE20EF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268EA998-F0E4-26F9-4D54-F55D5306C30F}"/>
              </a:ext>
            </a:extLst>
          </p:cNvPr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DBC97D4-BDB5-5987-A0AC-2507C82C1A88}"/>
              </a:ext>
            </a:extLst>
          </p:cNvPr>
          <p:cNvSpPr txBox="1"/>
          <p:nvPr/>
        </p:nvSpPr>
        <p:spPr>
          <a:xfrm>
            <a:off x="1524000" y="288457"/>
            <a:ext cx="3612292" cy="1098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80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Hasil Website 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A433197-975C-BDB6-1439-6659FC407E18}"/>
              </a:ext>
            </a:extLst>
          </p:cNvPr>
          <p:cNvGrpSpPr/>
          <p:nvPr/>
        </p:nvGrpSpPr>
        <p:grpSpPr>
          <a:xfrm>
            <a:off x="311510" y="1604340"/>
            <a:ext cx="2878482" cy="1167080"/>
            <a:chOff x="0" y="0"/>
            <a:chExt cx="812800" cy="812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86EC38D-1D5D-1B56-5A05-DAAEE0912BF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3EEAC236-995F-BCF0-A4C8-47E5AC8B1EA8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 dirty="0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568713FD-9409-DA9C-8F55-5D3AEA9582C4}"/>
              </a:ext>
            </a:extLst>
          </p:cNvPr>
          <p:cNvSpPr txBox="1"/>
          <p:nvPr/>
        </p:nvSpPr>
        <p:spPr>
          <a:xfrm>
            <a:off x="781839" y="1859253"/>
            <a:ext cx="2046508" cy="713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 err="1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Tampilan</a:t>
            </a:r>
            <a:r>
              <a:rPr lang="en-US" sz="2100" dirty="0">
                <a:solidFill>
                  <a:srgbClr val="FFFFFF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 Halaman user 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74F75EE5-E720-82D6-7CBB-70E434C580A9}"/>
              </a:ext>
            </a:extLst>
          </p:cNvPr>
          <p:cNvSpPr txBox="1"/>
          <p:nvPr/>
        </p:nvSpPr>
        <p:spPr>
          <a:xfrm>
            <a:off x="13584500" y="2771420"/>
            <a:ext cx="1513508" cy="32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"/>
              </a:lnSpc>
            </a:pPr>
            <a:r>
              <a:rPr lang="en-US" sz="2508" b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D014C9EB-4204-2DDC-9460-ECCD46BB47EC}"/>
              </a:ext>
            </a:extLst>
          </p:cNvPr>
          <p:cNvSpPr txBox="1"/>
          <p:nvPr/>
        </p:nvSpPr>
        <p:spPr>
          <a:xfrm>
            <a:off x="10909317" y="6156985"/>
            <a:ext cx="1513508" cy="32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7"/>
              </a:lnSpc>
            </a:pPr>
            <a:r>
              <a:rPr lang="en-US" sz="2508" b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149E4F5D-86E1-8092-9EC9-32B5429E3C5E}"/>
              </a:ext>
            </a:extLst>
          </p:cNvPr>
          <p:cNvSpPr/>
          <p:nvPr/>
        </p:nvSpPr>
        <p:spPr>
          <a:xfrm>
            <a:off x="269722" y="8158451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7414CED5-BCA3-ED6B-1E54-E83479FE4F05}"/>
              </a:ext>
            </a:extLst>
          </p:cNvPr>
          <p:cNvGrpSpPr/>
          <p:nvPr/>
        </p:nvGrpSpPr>
        <p:grpSpPr>
          <a:xfrm>
            <a:off x="16202351" y="240795"/>
            <a:ext cx="1516026" cy="1500423"/>
            <a:chOff x="0" y="0"/>
            <a:chExt cx="812800" cy="8128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91E97FEF-5EC8-E29D-73F9-FA864DA08B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5"/>
              <a:stretch>
                <a:fillRect l="-105696" t="-37302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A4C500A-73C3-A79E-0D5C-3A504C3EB1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2"/>
          <a:stretch>
            <a:fillRect/>
          </a:stretch>
        </p:blipFill>
        <p:spPr bwMode="auto">
          <a:xfrm>
            <a:off x="3390463" y="1824619"/>
            <a:ext cx="4825998" cy="25780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1D8322-D331-E9FB-4C87-8465252BE7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1"/>
          <a:stretch>
            <a:fillRect/>
          </a:stretch>
        </p:blipFill>
        <p:spPr bwMode="auto">
          <a:xfrm>
            <a:off x="8751900" y="1749024"/>
            <a:ext cx="4405435" cy="2644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495E08-EF58-7C7A-7C76-20C102634AF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3"/>
          <a:stretch>
            <a:fillRect/>
          </a:stretch>
        </p:blipFill>
        <p:spPr bwMode="auto">
          <a:xfrm>
            <a:off x="358946" y="4768436"/>
            <a:ext cx="5122377" cy="25511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E46E70-EA2E-AA78-B598-A2BFDF2B95A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7" t="4117" r="11692"/>
          <a:stretch>
            <a:fillRect/>
          </a:stretch>
        </p:blipFill>
        <p:spPr bwMode="auto">
          <a:xfrm>
            <a:off x="13778369" y="1621117"/>
            <a:ext cx="4175319" cy="2823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68091E-08AA-45D8-C296-55C3BC305F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5" y="4691946"/>
            <a:ext cx="4864100" cy="27346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778558-1DAD-8878-58D7-BC1FF7DFB8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239" y="4814682"/>
            <a:ext cx="5103938" cy="26119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67825C7-F63E-2357-7739-9EF7282BD0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635763"/>
            <a:ext cx="5452642" cy="25511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EE91B1-EC9D-87B9-95A4-EFC5C1FBA4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05" y="7662977"/>
            <a:ext cx="503999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72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29976" y="363751"/>
            <a:ext cx="4526692" cy="1002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25"/>
              </a:lnSpc>
            </a:pPr>
            <a:r>
              <a:rPr lang="en-US" sz="40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Pengujian</a:t>
            </a: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40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Sistem</a:t>
            </a: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201D51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96595" y="2021074"/>
            <a:ext cx="2769372" cy="276937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3"/>
              <a:stretch>
                <a:fillRect l="-2484" t="-122563" r="-165395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2873921" y="2535925"/>
            <a:ext cx="4982075" cy="6333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7489" lvl="1" algn="just">
              <a:lnSpc>
                <a:spcPts val="3079"/>
              </a:lnSpc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Black Box Testing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website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halaman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beranda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galeri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login admin,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logout.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dijalankan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ditemukan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kesalahan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fungsional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dinyatakan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memenuhi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281009" y="1844367"/>
            <a:ext cx="3564768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999" b="1" dirty="0">
                <a:solidFill>
                  <a:srgbClr val="E48BB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Black Box Testing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31336" y="2203440"/>
            <a:ext cx="2769372" cy="276937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20636" t="-80954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10900708" y="2259140"/>
            <a:ext cx="5227140" cy="6731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7489" lvl="1" algn="just">
              <a:lnSpc>
                <a:spcPts val="3079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Selain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Black Box Testing,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dievaluasi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Skala Likert.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mahasiswa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Studi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kepuasan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dikembangkan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tampilan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kemudahan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kelengkapan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fungsionalitas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pengolahan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diperoleh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persentase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86,25%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kategori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Sangat Baik,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dinilai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memenuhi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199" dirty="0">
              <a:solidFill>
                <a:srgbClr val="201D51"/>
              </a:solidFill>
              <a:latin typeface="Times New Roman" panose="02020603050405020304" pitchFamily="18" charset="0"/>
              <a:ea typeface="Public Sans"/>
              <a:cs typeface="Times New Roman" panose="02020603050405020304" pitchFamily="18" charset="0"/>
              <a:sym typeface="Public Sans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6021459" y="814499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4A7E30-1C16-F1D1-068C-510EB93E6C2B}"/>
              </a:ext>
            </a:extLst>
          </p:cNvPr>
          <p:cNvSpPr txBox="1"/>
          <p:nvPr/>
        </p:nvSpPr>
        <p:spPr>
          <a:xfrm>
            <a:off x="10906151" y="379987"/>
            <a:ext cx="4148818" cy="1095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225"/>
              </a:lnSpc>
            </a:pP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Hasil </a:t>
            </a:r>
            <a:r>
              <a:rPr lang="en-US" sz="4000" b="1" dirty="0" err="1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Kuisioner</a:t>
            </a:r>
            <a:r>
              <a:rPr lang="en-US" sz="4000" b="1" dirty="0">
                <a:solidFill>
                  <a:srgbClr val="201D51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71298" y="6635555"/>
            <a:ext cx="6433404" cy="643340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380088" y="8480481"/>
            <a:ext cx="1122835" cy="777819"/>
          </a:xfrm>
          <a:custGeom>
            <a:avLst/>
            <a:gdLst/>
            <a:ahLst/>
            <a:cxnLst/>
            <a:rect l="l" t="t" r="r" b="b"/>
            <a:pathLst>
              <a:path w="1122835" h="777819">
                <a:moveTo>
                  <a:pt x="0" y="0"/>
                </a:moveTo>
                <a:lnTo>
                  <a:pt x="1122836" y="0"/>
                </a:lnTo>
                <a:lnTo>
                  <a:pt x="1122836" y="777819"/>
                </a:lnTo>
                <a:lnTo>
                  <a:pt x="0" y="777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05000" y="66062"/>
            <a:ext cx="3231292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4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Kesimpulan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1389" y="2043406"/>
            <a:ext cx="9686211" cy="5210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Website Program Studi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dirancang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dikembangkan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Agile Scrum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Website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menyediakan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layanan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terintegrasi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Hasil 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 Box Testing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menunjukkan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fitur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sedangkan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kuesioner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memperoleh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86,25%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Sangat Baik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website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layak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penyampaian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 Studi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Universitas PGRI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Silampari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Public Sans"/>
                <a:cs typeface="Times New Roman" panose="02020603050405020304" pitchFamily="18" charset="0"/>
                <a:sym typeface="Public Sans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419208" y="2464009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1734800" y="4045181"/>
            <a:ext cx="4426831" cy="442683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66048" r="-44293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15341" y="5879598"/>
            <a:ext cx="7945318" cy="794531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A6C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978275" y="4017806"/>
            <a:ext cx="11486165" cy="1505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9000" b="1" dirty="0" err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Terima</a:t>
            </a:r>
            <a:r>
              <a:rPr lang="en-US" sz="90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Kasih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796790" y="1814768"/>
            <a:ext cx="3667650" cy="36676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63617" y="45143"/>
                  </a:lnTo>
                  <a:lnTo>
                    <a:pt x="531984" y="19891"/>
                  </a:lnTo>
                  <a:lnTo>
                    <a:pt x="572451" y="80505"/>
                  </a:lnTo>
                  <a:lnTo>
                    <a:pt x="645276" y="77616"/>
                  </a:lnTo>
                  <a:lnTo>
                    <a:pt x="665032" y="147768"/>
                  </a:lnTo>
                  <a:lnTo>
                    <a:pt x="735184" y="167524"/>
                  </a:lnTo>
                  <a:lnTo>
                    <a:pt x="732295" y="240349"/>
                  </a:lnTo>
                  <a:lnTo>
                    <a:pt x="792909" y="280816"/>
                  </a:lnTo>
                  <a:lnTo>
                    <a:pt x="767657" y="349183"/>
                  </a:lnTo>
                  <a:lnTo>
                    <a:pt x="812800" y="406400"/>
                  </a:lnTo>
                  <a:lnTo>
                    <a:pt x="767657" y="463617"/>
                  </a:lnTo>
                  <a:lnTo>
                    <a:pt x="792909" y="531984"/>
                  </a:lnTo>
                  <a:lnTo>
                    <a:pt x="732295" y="572451"/>
                  </a:lnTo>
                  <a:lnTo>
                    <a:pt x="735184" y="645276"/>
                  </a:lnTo>
                  <a:lnTo>
                    <a:pt x="665032" y="665032"/>
                  </a:lnTo>
                  <a:lnTo>
                    <a:pt x="645276" y="735184"/>
                  </a:lnTo>
                  <a:lnTo>
                    <a:pt x="572451" y="732295"/>
                  </a:lnTo>
                  <a:lnTo>
                    <a:pt x="531984" y="792909"/>
                  </a:lnTo>
                  <a:lnTo>
                    <a:pt x="463617" y="767657"/>
                  </a:lnTo>
                  <a:lnTo>
                    <a:pt x="406400" y="812800"/>
                  </a:lnTo>
                  <a:lnTo>
                    <a:pt x="349183" y="767657"/>
                  </a:lnTo>
                  <a:lnTo>
                    <a:pt x="280816" y="792909"/>
                  </a:lnTo>
                  <a:lnTo>
                    <a:pt x="240349" y="732295"/>
                  </a:lnTo>
                  <a:lnTo>
                    <a:pt x="167524" y="735184"/>
                  </a:lnTo>
                  <a:lnTo>
                    <a:pt x="147768" y="665032"/>
                  </a:lnTo>
                  <a:lnTo>
                    <a:pt x="77616" y="645276"/>
                  </a:lnTo>
                  <a:lnTo>
                    <a:pt x="80505" y="572451"/>
                  </a:lnTo>
                  <a:lnTo>
                    <a:pt x="19891" y="531984"/>
                  </a:lnTo>
                  <a:lnTo>
                    <a:pt x="45143" y="463617"/>
                  </a:lnTo>
                  <a:lnTo>
                    <a:pt x="0" y="406400"/>
                  </a:lnTo>
                  <a:lnTo>
                    <a:pt x="45143" y="349183"/>
                  </a:lnTo>
                  <a:lnTo>
                    <a:pt x="19891" y="280816"/>
                  </a:lnTo>
                  <a:lnTo>
                    <a:pt x="80505" y="240349"/>
                  </a:lnTo>
                  <a:lnTo>
                    <a:pt x="77616" y="167524"/>
                  </a:lnTo>
                  <a:lnTo>
                    <a:pt x="147768" y="147768"/>
                  </a:lnTo>
                  <a:lnTo>
                    <a:pt x="167524" y="77616"/>
                  </a:lnTo>
                  <a:lnTo>
                    <a:pt x="240349" y="80505"/>
                  </a:lnTo>
                  <a:lnTo>
                    <a:pt x="280816" y="19891"/>
                  </a:lnTo>
                  <a:lnTo>
                    <a:pt x="349183" y="45143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55170" r="-55170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264508" y="740105"/>
            <a:ext cx="15994792" cy="718796"/>
            <a:chOff x="0" y="0"/>
            <a:chExt cx="4212620" cy="1893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2620" cy="189312"/>
            </a:xfrm>
            <a:custGeom>
              <a:avLst/>
              <a:gdLst/>
              <a:ahLst/>
              <a:cxnLst/>
              <a:rect l="l" t="t" r="r" b="b"/>
              <a:pathLst>
                <a:path w="4212620" h="189312">
                  <a:moveTo>
                    <a:pt x="24685" y="0"/>
                  </a:moveTo>
                  <a:lnTo>
                    <a:pt x="4187935" y="0"/>
                  </a:lnTo>
                  <a:cubicBezTo>
                    <a:pt x="4201568" y="0"/>
                    <a:pt x="4212620" y="11052"/>
                    <a:pt x="4212620" y="24685"/>
                  </a:cubicBezTo>
                  <a:lnTo>
                    <a:pt x="4212620" y="164627"/>
                  </a:lnTo>
                  <a:cubicBezTo>
                    <a:pt x="4212620" y="171174"/>
                    <a:pt x="4210019" y="177453"/>
                    <a:pt x="4205390" y="182082"/>
                  </a:cubicBezTo>
                  <a:cubicBezTo>
                    <a:pt x="4200760" y="186712"/>
                    <a:pt x="4194482" y="189312"/>
                    <a:pt x="4187935" y="189312"/>
                  </a:cubicBezTo>
                  <a:lnTo>
                    <a:pt x="24685" y="189312"/>
                  </a:lnTo>
                  <a:cubicBezTo>
                    <a:pt x="11052" y="189312"/>
                    <a:pt x="0" y="178260"/>
                    <a:pt x="0" y="164627"/>
                  </a:cubicBezTo>
                  <a:lnTo>
                    <a:pt x="0" y="24685"/>
                  </a:lnTo>
                  <a:cubicBezTo>
                    <a:pt x="0" y="18138"/>
                    <a:pt x="2601" y="11860"/>
                    <a:pt x="7230" y="7230"/>
                  </a:cubicBezTo>
                  <a:cubicBezTo>
                    <a:pt x="11860" y="2601"/>
                    <a:pt x="18138" y="0"/>
                    <a:pt x="24685" y="0"/>
                  </a:cubicBezTo>
                  <a:close/>
                </a:path>
              </a:pathLst>
            </a:custGeom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212620" cy="246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743200" y="1915952"/>
            <a:ext cx="1840092" cy="1840092"/>
          </a:xfrm>
          <a:custGeom>
            <a:avLst/>
            <a:gdLst/>
            <a:ahLst/>
            <a:cxnLst/>
            <a:rect l="l" t="t" r="r" b="b"/>
            <a:pathLst>
              <a:path w="1840092" h="1840092">
                <a:moveTo>
                  <a:pt x="0" y="0"/>
                </a:moveTo>
                <a:lnTo>
                  <a:pt x="1840092" y="0"/>
                </a:lnTo>
                <a:lnTo>
                  <a:pt x="1840092" y="1840092"/>
                </a:lnTo>
                <a:lnTo>
                  <a:pt x="0" y="1840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75F6C4E4-30FF-D20D-B281-A1F29F53A055}"/>
              </a:ext>
            </a:extLst>
          </p:cNvPr>
          <p:cNvSpPr txBox="1"/>
          <p:nvPr/>
        </p:nvSpPr>
        <p:spPr>
          <a:xfrm>
            <a:off x="1905000" y="66062"/>
            <a:ext cx="3231292" cy="135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886"/>
              </a:lnSpc>
            </a:pPr>
            <a:r>
              <a:rPr lang="en-US" sz="3600" b="1" dirty="0" err="1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Penutup</a:t>
            </a:r>
            <a:r>
              <a:rPr lang="en-US" sz="3600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1031</Words>
  <Application>Microsoft Office PowerPoint</Application>
  <PresentationFormat>Custom</PresentationFormat>
  <Paragraphs>86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Times New Roman</vt:lpstr>
      <vt:lpstr>Arial</vt:lpstr>
      <vt:lpstr>Public Sans</vt:lpstr>
      <vt:lpstr>Public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dan Merah Muda Simpel Presentasi Sidang Skripsi</dc:title>
  <dc:creator>Asus</dc:creator>
  <cp:lastModifiedBy>yeci acsel pakpahan</cp:lastModifiedBy>
  <cp:revision>4</cp:revision>
  <dcterms:created xsi:type="dcterms:W3CDTF">2006-08-16T00:00:00Z</dcterms:created>
  <dcterms:modified xsi:type="dcterms:W3CDTF">2026-08-12T17:56:50Z</dcterms:modified>
  <dc:identifier>DAHQv_W9M3M</dc:identifier>
</cp:coreProperties>
</file>